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0" r:id="rId4"/>
    <p:sldId id="257" r:id="rId5"/>
    <p:sldId id="261" r:id="rId6"/>
    <p:sldId id="258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16" autoAdjust="0"/>
    <p:restoredTop sz="94660"/>
  </p:normalViewPr>
  <p:slideViewPr>
    <p:cSldViewPr snapToGrid="0">
      <p:cViewPr varScale="1">
        <p:scale>
          <a:sx n="94" d="100"/>
          <a:sy n="94" d="100"/>
        </p:scale>
        <p:origin x="30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4CC97-6CBC-428C-9A57-4CCB9A0175BE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05595-5354-48C1-9727-1203643954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367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D0ECF-5D06-E8BD-4710-669A8FE317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69D61C-A916-516B-FA80-02CE85B27B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30BE6-726B-E752-7B45-624EDC8D9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220C-9C6A-464D-B5CB-35CCD5CE9F6B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079DF-8489-83FD-34BD-3824C0BEC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ED19-0BBF-3CF3-6827-C8DE67F8E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7AB33-01D1-4687-A9A2-77216370E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53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D4C48-ADCD-9C41-818E-C509CA218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5327B9-9104-3681-C2EF-38A6B599C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71752-1B92-482A-6A0E-2732A4656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220C-9C6A-464D-B5CB-35CCD5CE9F6B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DA00A-907C-7580-73F4-02417B2F6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B96A7-8428-4470-8DA2-441655B7E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7AB33-01D1-4687-A9A2-77216370E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147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E43F91-280F-4AA7-B4BC-CD9389E2F5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F5BB17-C8F2-BE63-B5C2-AD38AB4FC7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035DF-97EB-C9F0-DB30-3FDC7BDA1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220C-9C6A-464D-B5CB-35CCD5CE9F6B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9203C-48B5-7F7B-F938-C409E85D1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6E17B-0024-F025-2C48-D53DEDF32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7AB33-01D1-4687-A9A2-77216370E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70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BAA11-FA8D-D3AC-F240-A7E47B014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830B1-101E-A5A6-6E6A-2318E6C4B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FC994F-537B-66A1-956B-C3CF6C027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220C-9C6A-464D-B5CB-35CCD5CE9F6B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3B3E0-6984-74AE-E815-BE9F56B9C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9CD60E-B44B-919A-6AA3-0A7155254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7AB33-01D1-4687-A9A2-77216370E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23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C4F5B-2B8E-7D3D-08FA-735BB624F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9EFB0D-40AA-E5E7-22D3-B2C69FF19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47C76-170C-012E-FECF-47BFE609E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220C-9C6A-464D-B5CB-35CCD5CE9F6B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FD859-623B-D7E7-29FE-10DF5FE86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BCA47-F265-33BE-5D62-FC1C456F5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7AB33-01D1-4687-A9A2-77216370E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47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3EE0F-632F-E67C-8F99-B19BF08E4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1FFA5-A94E-F6AD-47FB-182D4826E3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4221B2-FC36-C5EF-6F19-DBB6B77A6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8C7852-1C62-520F-8985-D957CE439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220C-9C6A-464D-B5CB-35CCD5CE9F6B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C76FE-3CB5-8D38-D4C3-891020D61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028ABB-ED41-9C5F-C097-1943E6A94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7AB33-01D1-4687-A9A2-77216370E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490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F7E85-132F-ECAE-5E2D-2AD6D8DC8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114895-27AA-9A39-E25A-A71F908C6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1D5BBE-93C9-3C70-8BC4-B310818CC6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523EB9-9F65-2334-16BD-371A75BAB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44D8A7-2F9F-3F3F-7F46-1D605E798B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547B8A-60FD-C6CA-F1C2-816D06E94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220C-9C6A-464D-B5CB-35CCD5CE9F6B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B772D9-B039-12CF-EC8D-E809E9EC5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CD2F1F-1FC2-D2D0-D2CA-051AABD15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7AB33-01D1-4687-A9A2-77216370E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927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A2D2B-CE12-F01E-AB00-24679D76B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DE897-4F4F-24A1-8C2D-660F111DA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220C-9C6A-464D-B5CB-35CCD5CE9F6B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E71C0B-D3D1-1371-44B7-2C5BF47C8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87B184-B34F-F520-9058-D47252400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7AB33-01D1-4687-A9A2-77216370E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254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D08159-5A85-1E23-152A-8D9FFF944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220C-9C6A-464D-B5CB-35CCD5CE9F6B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E48929-A699-9F8C-A6C5-7DE325F49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C8679F-8A67-96CC-0538-E1028B03E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7AB33-01D1-4687-A9A2-77216370E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775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3A9E1-E6D8-56B2-4E1F-F161E56A0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192D8-14A5-BEB7-BA81-E3ACE54B7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FB40CF-E111-A13A-F1D4-55A15C694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E68987-6C37-ED7F-F760-306D8394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220C-9C6A-464D-B5CB-35CCD5CE9F6B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E13BE6-B07E-4935-FE14-33006987F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4F8E54-D7EB-F92F-AC7E-A71FD230E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7AB33-01D1-4687-A9A2-77216370E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35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B99EE-4763-F9EB-8F73-ECFFAB3A6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A6AACB-F80B-334D-D6E2-EB66CCF187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AADF65-AA55-88A7-9DDD-4B24867D6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2D2E25-0338-415A-ABBD-85237E22B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220C-9C6A-464D-B5CB-35CCD5CE9F6B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3B8C28-D942-F46B-338B-5150B633E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88F462-A9B9-61D3-B0CC-6F0E44A1A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7AB33-01D1-4687-A9A2-77216370E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221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609AC7-60DB-963D-3E37-7B9DFA79A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056FBA-FC7A-0079-9ABB-6A84C47BD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30687-6A47-B97F-4721-8DB82A9567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B220C-9C6A-464D-B5CB-35CCD5CE9F6B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60415-ADA3-4C4B-9821-764EFCD51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A0110-A4A7-3D07-4A46-D49C5D0DC1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7AB33-01D1-4687-A9A2-77216370E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60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A1BB7-3BDA-EC45-1D2E-45AC1B3DBE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1279" y="416378"/>
            <a:ext cx="9144000" cy="734786"/>
          </a:xfrm>
        </p:spPr>
        <p:txBody>
          <a:bodyPr>
            <a:normAutofit/>
          </a:bodyPr>
          <a:lstStyle/>
          <a:p>
            <a:r>
              <a:rPr lang="hr-H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Osiguranje računovodstvenih preduvjeta za primjenu Metodologije</a:t>
            </a:r>
            <a:endParaRPr lang="en-GB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08B004-498E-49C1-2715-42B71C962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1" y="1208313"/>
            <a:ext cx="9367156" cy="5347607"/>
          </a:xfrm>
        </p:spPr>
        <p:txBody>
          <a:bodyPr>
            <a:noAutofit/>
          </a:bodyPr>
          <a:lstStyle/>
          <a:p>
            <a:pPr algn="l"/>
            <a:r>
              <a:rPr lang="bs-Latn-BA" sz="1800" dirty="0"/>
              <a:t>RAČUNOVODSTVENI PREDUVJETI </a:t>
            </a:r>
          </a:p>
          <a:p>
            <a:pPr marL="342900" indent="-342900" algn="l">
              <a:buFontTx/>
              <a:buChar char="-"/>
            </a:pPr>
            <a:r>
              <a:rPr lang="bs-Latn-BA" sz="1800" dirty="0"/>
              <a:t>Razvrstavanje troškova najmanje na četiri troškovna centra ( ako preduzeće obavlja sve vodne usluge ):</a:t>
            </a:r>
          </a:p>
          <a:p>
            <a:pPr lvl="2" algn="l"/>
            <a:r>
              <a:rPr lang="bs-Latn-BA" dirty="0"/>
              <a:t>1/ Vodosnabdjevanje</a:t>
            </a:r>
          </a:p>
          <a:p>
            <a:pPr lvl="2" algn="l"/>
            <a:r>
              <a:rPr lang="bs-Latn-BA" dirty="0"/>
              <a:t>2/ Prikupljanje i odvodnja otpadnih voda </a:t>
            </a:r>
          </a:p>
          <a:p>
            <a:pPr lvl="2" algn="l"/>
            <a:r>
              <a:rPr lang="bs-Latn-BA" dirty="0"/>
              <a:t>3/ Tretman otpadnih voda</a:t>
            </a:r>
          </a:p>
          <a:p>
            <a:pPr lvl="2" algn="l"/>
            <a:r>
              <a:rPr lang="bs-Latn-BA" dirty="0"/>
              <a:t>4/ Zajednički poslovi</a:t>
            </a:r>
          </a:p>
          <a:p>
            <a:pPr marL="285750" indent="-285750" algn="l">
              <a:buFontTx/>
              <a:buChar char="-"/>
            </a:pPr>
            <a:r>
              <a:rPr lang="bs-Latn-BA" sz="1800" dirty="0"/>
              <a:t>Poželjna daljnja podjela na podtroškovne cetre</a:t>
            </a:r>
          </a:p>
          <a:p>
            <a:pPr marL="285750" indent="-285750" algn="l">
              <a:buFontTx/>
              <a:buChar char="-"/>
            </a:pPr>
            <a:r>
              <a:rPr lang="bs-Latn-BA" sz="1800" dirty="0"/>
              <a:t>Poželjna uspostava hijerarhijskog nivoa troškovnih i podtroškovnih centara</a:t>
            </a:r>
          </a:p>
          <a:p>
            <a:pPr marL="285750" indent="-285750" algn="l">
              <a:buFontTx/>
              <a:buChar char="-"/>
            </a:pPr>
            <a:r>
              <a:rPr lang="bs-Latn-BA" sz="1800" dirty="0"/>
              <a:t>Knjiženje troškova na najniži nivo koji je moguće alocirati</a:t>
            </a:r>
          </a:p>
          <a:p>
            <a:pPr marL="285750" indent="-285750" algn="l">
              <a:buFontTx/>
              <a:buChar char="-"/>
            </a:pPr>
            <a:r>
              <a:rPr lang="bs-Latn-BA" sz="1800" dirty="0"/>
              <a:t>Određivanje ključa za naknadnu redistribuciju indirektnih ( zajedničkih ) troškova na svaku od pojedinačnih vrsta usluga ( pojedinačno po vrsti troška ili zbirno za sve troškove  ) – utvrđen jedinstveni ključ raspodjele prihoda i rashoda u okviru projekta.       </a:t>
            </a:r>
          </a:p>
          <a:p>
            <a:pPr marL="285750" indent="-285750" algn="l">
              <a:buFontTx/>
              <a:buChar char="-"/>
            </a:pPr>
            <a:r>
              <a:rPr lang="bs-Latn-BA" sz="1800" dirty="0"/>
              <a:t>Ukoliko operator pruža i druge vrste usluga formiraju se zasebni troškovni centri za svaku vrstu usluge</a:t>
            </a:r>
          </a:p>
          <a:p>
            <a:pPr marL="285750" indent="-285750" algn="l">
              <a:buFontTx/>
              <a:buChar char="-"/>
            </a:pPr>
            <a:endParaRPr lang="bs-Latn-BA" sz="1800" dirty="0"/>
          </a:p>
          <a:p>
            <a:pPr marL="342900" indent="-342900" algn="l">
              <a:buFontTx/>
              <a:buChar char="-"/>
            </a:pPr>
            <a:endParaRPr lang="bs-Latn-BA" sz="1800" dirty="0"/>
          </a:p>
          <a:p>
            <a:pPr marL="342900" indent="-342900" algn="l">
              <a:buFontTx/>
              <a:buChar char="-"/>
            </a:pPr>
            <a:endParaRPr lang="bs-Latn-BA" sz="1800" dirty="0"/>
          </a:p>
          <a:p>
            <a:pPr marL="342900" indent="-342900" algn="l">
              <a:buFontTx/>
              <a:buChar char="-"/>
            </a:pPr>
            <a:endParaRPr lang="bs-Latn-BA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3D8B1D-9284-B00A-236C-95096C7DF0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2123" y="518069"/>
            <a:ext cx="1640840" cy="63309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23A33C5E-A04A-CFD3-8C57-D95AA16235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06" y="258989"/>
            <a:ext cx="1191260" cy="892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957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75121-EB97-7C9D-004D-338B5BAA2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hr-H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Osiguranje računovodstvenih preduvjeta za primjenu Metodologije</a:t>
            </a:r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B172E5F-5D46-3149-3A2C-1233083728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4984" y="1923394"/>
            <a:ext cx="11071884" cy="4424854"/>
          </a:xfrm>
          <a:prstGeom prst="rect">
            <a:avLst/>
          </a:prstGeom>
        </p:spPr>
      </p:pic>
      <p:pic>
        <p:nvPicPr>
          <p:cNvPr id="7" name="Picture 6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47E38C48-D4CD-BAEA-72AE-6CD3AC39B3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06" y="258989"/>
            <a:ext cx="1191260" cy="892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5FE0C25-F0B7-9DCA-19D2-3A677D55BD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2123" y="518069"/>
            <a:ext cx="164084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8749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75121-EB97-7C9D-004D-338B5BAA2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hr-H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Osiguranje računovodstvenih preduvjeta za primjenu Metodologije</a:t>
            </a:r>
            <a:endParaRPr lang="en-GB" dirty="0"/>
          </a:p>
        </p:txBody>
      </p:sp>
      <p:pic>
        <p:nvPicPr>
          <p:cNvPr id="7" name="Picture 6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47E38C48-D4CD-BAEA-72AE-6CD3AC39B3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06" y="258989"/>
            <a:ext cx="1191260" cy="892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5FE0C25-F0B7-9DCA-19D2-3A677D55BD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2123" y="518069"/>
            <a:ext cx="1640840" cy="63309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0">
            <a:extLst>
              <a:ext uri="{FF2B5EF4-FFF2-40B4-BE49-F238E27FC236}">
                <a16:creationId xmlns:a16="http://schemas.microsoft.com/office/drawing/2014/main" id="{F801FE89-B1A3-696A-9693-3D567B36723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17338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indent="0" algn="just">
              <a:buNone/>
            </a:pPr>
            <a:r>
              <a:rPr lang="hr-HR" sz="20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Primjer: </a:t>
            </a:r>
          </a:p>
          <a:p>
            <a:pPr marL="0" indent="0" algn="just">
              <a:buNone/>
            </a:pPr>
            <a:r>
              <a:rPr lang="hr-HR" sz="20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Ako je potrebno knjižiti račun za električnu energiju i poznato je da se isti odnosi na crpnu stanicu za uslugu vodoopskrbe, onda će se očito taj račun knjižiti na prvi troškovni centar (vodovod). </a:t>
            </a:r>
          </a:p>
          <a:p>
            <a:pPr marL="0" indent="0" algn="just">
              <a:buNone/>
            </a:pPr>
            <a:r>
              <a:rPr lang="hr-HR" sz="20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Ako se taj račun odnosi na utrošak električne energije u glavnom poslovnom objektu zajedničkom za sve usluge, onda se taj račun knjiži na četvrti troškovni centar (zajedničke službe). </a:t>
            </a:r>
            <a:endParaRPr lang="en-GB" sz="2000" b="1" i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906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0906F-0CC4-E187-D292-28EC99FF2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bs-Latn-BA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Osiguranje računovodstvenih preduvjeta za primjenu Metodologije</a:t>
            </a:r>
            <a:endParaRPr lang="bs-Latn-B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4CB65-AA9E-9A16-948F-D994BDDFB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39918"/>
            <a:ext cx="10575471" cy="489556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bs-Latn-B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VRSTE TROŠKOVA VODNIH USLUGA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bs-Latn-B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Direktni troškovi koji se knjiže na najniži nivo koji je moguće alocirati za svaki od troškovnih centara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bs-Latn-BA" sz="1800" dirty="0">
                <a:solidFill>
                  <a:prstClr val="black"/>
                </a:solidFill>
                <a:latin typeface="Calibri" panose="020F0502020204030204"/>
              </a:rPr>
              <a:t>U direktne troškove spadaju:</a:t>
            </a:r>
          </a:p>
          <a:p>
            <a:pPr marL="800100" lvl="1" indent="-342900">
              <a:spcBef>
                <a:spcPts val="1000"/>
              </a:spcBef>
              <a:buAutoNum type="alphaLcParenR"/>
              <a:defRPr/>
            </a:pPr>
            <a:r>
              <a:rPr kumimoji="0" lang="bs-Latn-B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materijalni troškovi; </a:t>
            </a:r>
          </a:p>
          <a:p>
            <a:pPr marL="800100" lvl="1" indent="-342900">
              <a:spcBef>
                <a:spcPts val="1000"/>
              </a:spcBef>
              <a:buAutoNum type="alphaLcParenR"/>
              <a:defRPr/>
            </a:pPr>
            <a:r>
              <a:rPr kumimoji="0" lang="bs-Latn-B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troškovi plaća i ostalih primanja zaposlenih i drugih fizičkih lica; </a:t>
            </a:r>
          </a:p>
          <a:p>
            <a:pPr marL="800100" lvl="1" indent="-342900">
              <a:spcBef>
                <a:spcPts val="1000"/>
              </a:spcBef>
              <a:buAutoNum type="alphaLcParenR"/>
              <a:defRPr/>
            </a:pPr>
            <a:r>
              <a:rPr kumimoji="0" lang="bs-Latn-B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troškovi proizvodnih usluga; </a:t>
            </a:r>
          </a:p>
          <a:p>
            <a:pPr marL="800100" lvl="1" indent="-342900">
              <a:spcBef>
                <a:spcPts val="1000"/>
              </a:spcBef>
              <a:buAutoNum type="alphaLcParenR"/>
              <a:defRPr/>
            </a:pPr>
            <a:r>
              <a:rPr kumimoji="0" lang="bs-Latn-B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amortizacija i troškovi rezervisanja; </a:t>
            </a:r>
          </a:p>
          <a:p>
            <a:pPr marL="800100" lvl="1" indent="-342900">
              <a:spcBef>
                <a:spcPts val="1000"/>
              </a:spcBef>
              <a:buAutoNum type="alphaLcParenR"/>
              <a:defRPr/>
            </a:pPr>
            <a:r>
              <a:rPr kumimoji="0" lang="bs-Latn-B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nematerijalni troškovi; </a:t>
            </a:r>
          </a:p>
          <a:p>
            <a:pPr marL="800100" lvl="1" indent="-342900">
              <a:spcBef>
                <a:spcPts val="1000"/>
              </a:spcBef>
              <a:buAutoNum type="alphaLcParenR"/>
              <a:defRPr/>
            </a:pPr>
            <a:r>
              <a:rPr kumimoji="0" lang="bs-Latn-B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finansijski rashodi (kursne razlike i kamate na kredite kojima se finansira sanacija, rekonstrukcija i izgradnja/nabavka infrastrukture)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bs-Latn-B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Indirektni ( zajednički ) troškovi se automatski ili manuelno redistribuiraju na troškovne centre za svaku vrstu usluge ( ukupni ili pojedinačni ) 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bs-Latn-B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Vanredni rashodi se ne uključuju u izračun cijene vodnih usluga ( to se prvenstveno odnosi na gubitke od prodaje dugotrajne imovine i gubitke od umanjenja vrijednosti potraživanja od kupaca )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bs-Latn-B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Korekcija troškova  ( 1/Napl ) putem postotka očekivane naplativosti koji ne smije biti manji od 95% ( Napl ≥95% 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bs-Latn-B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bs-Latn-B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indent="0">
              <a:buNone/>
            </a:pPr>
            <a:endParaRPr lang="bs-Latn-BA" sz="1800" dirty="0"/>
          </a:p>
        </p:txBody>
      </p:sp>
      <p:pic>
        <p:nvPicPr>
          <p:cNvPr id="4" name="Picture 3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DFAD7FD1-548C-AEA7-6956-8D32ABDF2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06" y="258989"/>
            <a:ext cx="1191260" cy="892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2E01DA-139D-5402-8104-DF56224885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2123" y="518069"/>
            <a:ext cx="164084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9841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75121-EB97-7C9D-004D-338B5BAA2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960"/>
            <a:ext cx="10515600" cy="1325563"/>
          </a:xfrm>
        </p:spPr>
        <p:txBody>
          <a:bodyPr/>
          <a:lstStyle/>
          <a:p>
            <a:pPr algn="ctr"/>
            <a:r>
              <a:rPr kumimoji="0" lang="hr-H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Osiguranje računovodstvenih preduvjeta za primjenu Metodologije</a:t>
            </a:r>
            <a:endParaRPr lang="en-GB" dirty="0"/>
          </a:p>
        </p:txBody>
      </p:sp>
      <p:pic>
        <p:nvPicPr>
          <p:cNvPr id="7" name="Picture 6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47E38C48-D4CD-BAEA-72AE-6CD3AC39B3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06" y="258989"/>
            <a:ext cx="1191260" cy="892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5FE0C25-F0B7-9DCA-19D2-3A677D55BD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2123" y="518069"/>
            <a:ext cx="1640840" cy="63309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BA049706-18F7-2484-1E1C-A962A2F347D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188256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hr-HR" sz="20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Primjer: Troškovi zajedničkih poslova se po ključu trebaju raspodijeliti na usluge vodoopskrbe, odvodnje i prečišćavanja otpadnih voda. U okviru projekta utvrđen je jedinstveni ključ za raspodjelu prihoda i troškova zajedničkih službi ( isi se alociraju na odnosne djelatnosti proporcinalno visini ostvarenih prihoda ili rashoda odnosne službe ).</a:t>
            </a:r>
            <a:endParaRPr lang="en-GB" sz="2000" i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hr-HR" sz="20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Ako je preduzeće mješovito isti ključ raspodjele prihoda i rashoda zajedničkih službi primjenjuje se i na ostale djelatnosti preduzeća.</a:t>
            </a:r>
            <a:endParaRPr lang="en-GB" sz="2000" i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945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6AEE8-15A3-AB3A-5D1B-6F7D404E2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hr-H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Osiguranje računovodstvenih preduvjeta za primjenu Metodologije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783D9-3C75-A2FA-9A06-DB5F613C3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531"/>
            <a:ext cx="10515600" cy="46214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s-Latn-BA" sz="1800" dirty="0"/>
              <a:t>PRAKTIČNE DILEME</a:t>
            </a:r>
          </a:p>
          <a:p>
            <a:pPr marL="0" indent="0">
              <a:buNone/>
            </a:pPr>
            <a:endParaRPr lang="bs-Latn-BA" sz="1800" dirty="0"/>
          </a:p>
          <a:p>
            <a:pPr>
              <a:buFontTx/>
              <a:buChar char="-"/>
            </a:pPr>
            <a:r>
              <a:rPr lang="bs-Latn-BA" sz="1800" dirty="0"/>
              <a:t>Odvojeno knjiženje troškova za druge usluge  ( priključci, izmještanje vodomjernog mjesta, usluge odštopavanja interne kanalizacije i slično ) u cilju izbjegavanja dodatnog terečenja troškova odnosne djelatnosti ( ovi troškovi se ne bi trebali uključivati u cijenu koštanja vodnih usluga ).</a:t>
            </a:r>
          </a:p>
          <a:p>
            <a:pPr>
              <a:buFontTx/>
              <a:buChar char="-"/>
            </a:pPr>
            <a:r>
              <a:rPr lang="bs-Latn-BA" sz="1800" dirty="0"/>
              <a:t>Uvođenje internih naloga i internih faktura u cilju adekvatnog </a:t>
            </a:r>
            <a:r>
              <a:rPr kumimoji="0" lang="bs-Latn-B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terečenja troškova odnosne djelatnosti</a:t>
            </a:r>
          </a:p>
          <a:p>
            <a:pPr>
              <a:buFontTx/>
              <a:buChar char="-"/>
            </a:pPr>
            <a:r>
              <a:rPr lang="bs-Latn-BA" sz="1800" dirty="0">
                <a:solidFill>
                  <a:prstClr val="black"/>
                </a:solidFill>
              </a:rPr>
              <a:t>Definisanje ključa za raspodjelu inirektnih ( zajedničkih ) troškova i prihoda ( jedinstven ključ za raspodjelu za sve učesnike u MEG i ovom projektu, a kasnije i svim vodnim preduzećima )</a:t>
            </a:r>
          </a:p>
          <a:p>
            <a:pPr>
              <a:buFontTx/>
              <a:buChar char="-"/>
            </a:pPr>
            <a:r>
              <a:rPr lang="bs-Latn-BA" sz="1800" dirty="0">
                <a:solidFill>
                  <a:prstClr val="black"/>
                </a:solidFill>
              </a:rPr>
              <a:t>Odabir optimalnog modela prenosa na upravljanje i održavanje JP vodnih objekata</a:t>
            </a:r>
          </a:p>
          <a:p>
            <a:pPr>
              <a:buFontTx/>
              <a:buChar char="-"/>
            </a:pPr>
            <a:r>
              <a:rPr lang="bs-Latn-BA" sz="1800" dirty="0">
                <a:solidFill>
                  <a:prstClr val="black"/>
                </a:solidFill>
              </a:rPr>
              <a:t>Postepeno uključivanje punog troška amortgizacije u cijenu vodnih usluga</a:t>
            </a:r>
          </a:p>
          <a:p>
            <a:pPr>
              <a:buFontTx/>
              <a:buChar char="-"/>
            </a:pPr>
            <a:r>
              <a:rPr lang="bs-Latn-BA" sz="1800" dirty="0"/>
              <a:t>Eksportovanje podataka u excel</a:t>
            </a:r>
          </a:p>
          <a:p>
            <a:pPr marL="0" indent="0">
              <a:buNone/>
            </a:pPr>
            <a:endParaRPr lang="bs-Latn-BA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92CF35-E7B4-73ED-F65A-0C8BCAB726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644" y="518069"/>
            <a:ext cx="1640840" cy="63309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14B12553-53B0-D0B9-79F6-A9E3DBFD0F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06" y="258989"/>
            <a:ext cx="1191260" cy="892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5264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6AEE8-15A3-AB3A-5D1B-6F7D404E2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hr-H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Osiguranje računovodstvenih preduvjeta za primjenu Metodologije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783D9-3C75-A2FA-9A06-DB5F613C3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531"/>
            <a:ext cx="10515600" cy="10093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bs-Latn-BA" sz="1800" dirty="0"/>
          </a:p>
          <a:p>
            <a:pPr marL="0" indent="0">
              <a:buNone/>
            </a:pPr>
            <a:endParaRPr lang="bs-Latn-BA" sz="1800" dirty="0"/>
          </a:p>
          <a:p>
            <a:pPr marL="0" indent="0">
              <a:buNone/>
            </a:pPr>
            <a:endParaRPr lang="bs-Latn-BA" sz="1800" dirty="0"/>
          </a:p>
          <a:p>
            <a:pPr marL="0" indent="0">
              <a:buNone/>
            </a:pPr>
            <a:endParaRPr lang="bs-Latn-BA" sz="1800" dirty="0"/>
          </a:p>
          <a:p>
            <a:pPr marL="0" indent="0">
              <a:buNone/>
            </a:pPr>
            <a:endParaRPr lang="bs-Latn-BA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92CF35-E7B4-73ED-F65A-0C8BCAB726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644" y="518069"/>
            <a:ext cx="1640840" cy="63309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14B12553-53B0-D0B9-79F6-A9E3DBFD0F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06" y="258989"/>
            <a:ext cx="1191260" cy="8921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2ECEE0E-DE9D-5C8A-D50C-7FA09C2D1801}"/>
              </a:ext>
            </a:extLst>
          </p:cNvPr>
          <p:cNvSpPr txBox="1">
            <a:spLocks/>
          </p:cNvSpPr>
          <p:nvPr/>
        </p:nvSpPr>
        <p:spPr>
          <a:xfrm>
            <a:off x="2498270" y="1916832"/>
            <a:ext cx="6645729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a-IN" b="1" spc="-50" dirty="0">
                <a:solidFill>
                  <a:prstClr val="black"/>
                </a:solidFill>
                <a:latin typeface="Calibri"/>
              </a:rPr>
              <a:t>Pitanja?</a:t>
            </a:r>
            <a:endParaRPr lang="bs-Latn-BA" b="1" spc="-5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9" name="Picture 8" descr="greg_sleeping_alarm_clock_md_wht.gif">
            <a:extLst>
              <a:ext uri="{FF2B5EF4-FFF2-40B4-BE49-F238E27FC236}">
                <a16:creationId xmlns:a16="http://schemas.microsoft.com/office/drawing/2014/main" id="{8C290562-7639-0D93-1CD7-8FED5BC228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092" y="3510642"/>
            <a:ext cx="2245179" cy="1102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14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</TotalTime>
  <Words>560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Osiguranje računovodstvenih preduvjeta za primjenu Metodologije</vt:lpstr>
      <vt:lpstr>Osiguranje računovodstvenih preduvjeta za primjenu Metodologije</vt:lpstr>
      <vt:lpstr>Osiguranje računovodstvenih preduvjeta za primjenu Metodologije</vt:lpstr>
      <vt:lpstr>Osiguranje računovodstvenih preduvjeta za primjenu Metodologije</vt:lpstr>
      <vt:lpstr>Osiguranje računovodstvenih preduvjeta za primjenu Metodologije</vt:lpstr>
      <vt:lpstr>Osiguranje računovodstvenih preduvjeta za primjenu Metodologije</vt:lpstr>
      <vt:lpstr>Osiguranje računovodstvenih preduvjeta za primjenu Metodologije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Fuad Mesic</dc:creator>
  <cp:lastModifiedBy>Fuad Mesic</cp:lastModifiedBy>
  <cp:revision>37</cp:revision>
  <dcterms:created xsi:type="dcterms:W3CDTF">2022-06-07T10:56:06Z</dcterms:created>
  <dcterms:modified xsi:type="dcterms:W3CDTF">2022-12-08T20:06:55Z</dcterms:modified>
</cp:coreProperties>
</file>